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361" r:id="rId7"/>
    <p:sldId id="362" r:id="rId8"/>
    <p:sldId id="3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www.marketwatch.com/story/americans-spent-over-3-billion-last-year-fixing-their-smartphone-screens-2018-11-20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techcrunch.com/2018/06/27/this-clever-case-pops-open-to-protect-your-phone-when-you-drop-it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9FCE8-B0F0-9F4F-9068-F0A5A0C899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Free-Fall detector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1658B1-5AD8-F443-81DC-1F0ACEA9D2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4338536"/>
            <a:ext cx="8791575" cy="919264"/>
          </a:xfrm>
        </p:spPr>
        <p:txBody>
          <a:bodyPr>
            <a:normAutofit/>
          </a:bodyPr>
          <a:lstStyle/>
          <a:p>
            <a:r>
              <a:rPr lang="en-US" sz="1800" cap="none" dirty="0"/>
              <a:t>DGMD-E13 Introduction To Wearable Devices, The Internet Of Things, And Machine Learning</a:t>
            </a:r>
          </a:p>
          <a:p>
            <a:r>
              <a:rPr lang="en-US" sz="1800" cap="none" dirty="0"/>
              <a:t>Corbett Weinberg</a:t>
            </a:r>
          </a:p>
        </p:txBody>
      </p:sp>
    </p:spTree>
    <p:extLst>
      <p:ext uri="{BB962C8B-B14F-4D97-AF65-F5344CB8AC3E}">
        <p14:creationId xmlns:p14="http://schemas.microsoft.com/office/powerpoint/2010/main" val="41016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33E8-006C-2545-BEB0-65ECFEDAE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19618"/>
          </a:xfrm>
        </p:spPr>
        <p:txBody>
          <a:bodyPr>
            <a:normAutofit fontScale="90000"/>
          </a:bodyPr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5F590-8EAC-1141-B0E3-8F1536C213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38136"/>
            <a:ext cx="9905999" cy="465306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Prevent cell phone damaged from a fall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It’s estimated that in 2017 Americans spent over $3 million on screen damage</a:t>
            </a:r>
          </a:p>
          <a:p>
            <a:pPr lvl="1"/>
            <a:r>
              <a:rPr lang="en-US" sz="1400" dirty="0">
                <a:hlinkClick r:id="rId2"/>
              </a:rPr>
              <a:t>https://www.marketwatch.com/story/americans-spent-over-3-billion-last-year-fixing-their-smartphone-screens-2018-11-20</a:t>
            </a:r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D73B99-2B3D-5342-9F2A-3E73B9B82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332" y="1657754"/>
            <a:ext cx="4708188" cy="31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60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E813-E9E5-C146-9927-0FB5E303C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19618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 &amp; Learning Goals for this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D1AD-D726-834D-8C79-11B8A56C6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378215"/>
            <a:ext cx="9695201" cy="1682886"/>
          </a:xfrm>
        </p:spPr>
        <p:txBody>
          <a:bodyPr/>
          <a:lstStyle/>
          <a:p>
            <a:r>
              <a:rPr lang="en-US" dirty="0"/>
              <a:t>Detect a free fall is occurring based on acceleration data</a:t>
            </a:r>
          </a:p>
          <a:p>
            <a:endParaRPr lang="en-US" sz="1400" dirty="0"/>
          </a:p>
          <a:p>
            <a:r>
              <a:rPr lang="en-US" dirty="0"/>
              <a:t>Hands on leaning of the machine learning python libraries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52DD36-DE4C-754A-938B-19BA8A124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911" y="2898843"/>
            <a:ext cx="4248690" cy="282212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8CC9EF8-E53B-9B4C-9F9C-0987921C9019}"/>
              </a:ext>
            </a:extLst>
          </p:cNvPr>
          <p:cNvSpPr txBox="1">
            <a:spLocks/>
          </p:cNvSpPr>
          <p:nvPr/>
        </p:nvSpPr>
        <p:spPr>
          <a:xfrm>
            <a:off x="1141411" y="3233086"/>
            <a:ext cx="5232500" cy="2561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Deeper understanding and experience using C for embedded development</a:t>
            </a:r>
          </a:p>
          <a:p>
            <a:endParaRPr lang="en-US" sz="1200" dirty="0"/>
          </a:p>
          <a:p>
            <a:r>
              <a:rPr lang="en-US" dirty="0"/>
              <a:t>Stretch Goal – embed code in device and detect real time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31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4FCB3-FD6A-D64D-A8C9-872218D30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09891"/>
          </a:xfrm>
        </p:spPr>
        <p:txBody>
          <a:bodyPr>
            <a:normAutofit fontScale="90000"/>
          </a:bodyPr>
          <a:lstStyle/>
          <a:p>
            <a:r>
              <a:rPr lang="en-US" dirty="0"/>
              <a:t>Equipment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0495D-6944-BB47-B49C-E1E096005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43973"/>
            <a:ext cx="9905999" cy="41472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dirty="0"/>
              <a:t>1) 1x STMicroelectronics </a:t>
            </a:r>
            <a:r>
              <a:rPr lang="en-US" sz="1700" dirty="0" err="1"/>
              <a:t>SensorTile</a:t>
            </a:r>
            <a:r>
              <a:rPr lang="en-US" sz="1700" dirty="0"/>
              <a:t> board. </a:t>
            </a:r>
          </a:p>
          <a:p>
            <a:pPr marL="0" indent="0">
              <a:buNone/>
            </a:pPr>
            <a:r>
              <a:rPr lang="en-US" sz="1700" dirty="0"/>
              <a:t>2) 1x STMicroelectronics </a:t>
            </a:r>
            <a:r>
              <a:rPr lang="en-US" sz="1700" dirty="0" err="1"/>
              <a:t>Nucleo</a:t>
            </a:r>
            <a:r>
              <a:rPr lang="en-US" sz="1700" dirty="0"/>
              <a:t> Board. </a:t>
            </a:r>
          </a:p>
          <a:p>
            <a:pPr marL="0" indent="0">
              <a:buNone/>
            </a:pPr>
            <a:r>
              <a:rPr lang="en-US" sz="1700" dirty="0"/>
              <a:t>3) 1x Personal Computer with two USB type-A inputs OR you must have a powered USB hub. </a:t>
            </a:r>
          </a:p>
          <a:p>
            <a:pPr marL="0" indent="0">
              <a:buNone/>
            </a:pPr>
            <a:r>
              <a:rPr lang="en-US" sz="1700" dirty="0"/>
              <a:t>4) 1x USB 2.0 A-Male to Micro-B Cable (micro USB cable). </a:t>
            </a:r>
          </a:p>
          <a:p>
            <a:pPr marL="0" indent="0">
              <a:buNone/>
            </a:pPr>
            <a:r>
              <a:rPr lang="en-US" sz="1700" dirty="0"/>
              <a:t>5) 1x USB 2.0 A-Male to Mini-B Cable (mini USB cable). </a:t>
            </a:r>
          </a:p>
          <a:p>
            <a:pPr marL="0" indent="0">
              <a:buNone/>
            </a:pPr>
            <a:r>
              <a:rPr lang="en-US" sz="1700" dirty="0"/>
              <a:t>6) Network access to the Internet. </a:t>
            </a:r>
          </a:p>
          <a:p>
            <a:pPr marL="0" indent="0">
              <a:buNone/>
            </a:pPr>
            <a:r>
              <a:rPr lang="en-US" sz="1700" dirty="0"/>
              <a:t>7) A Linux machine (</a:t>
            </a:r>
            <a:r>
              <a:rPr lang="en-US" sz="1700" dirty="0" err="1"/>
              <a:t>Beaglebone</a:t>
            </a:r>
            <a:r>
              <a:rPr lang="en-US" sz="1700" dirty="0"/>
              <a:t>, Intel Edison, </a:t>
            </a:r>
            <a:r>
              <a:rPr lang="en-US" sz="1700" dirty="0" err="1"/>
              <a:t>Rpi</a:t>
            </a:r>
            <a:r>
              <a:rPr lang="en-US" sz="1700" dirty="0"/>
              <a:t>, and </a:t>
            </a:r>
            <a:r>
              <a:rPr lang="en-US" sz="1700" dirty="0" err="1"/>
              <a:t>etc</a:t>
            </a:r>
            <a:r>
              <a:rPr lang="en-US" sz="1700" dirty="0"/>
              <a:t>) </a:t>
            </a:r>
          </a:p>
          <a:p>
            <a:pPr marL="0" indent="0">
              <a:buNone/>
            </a:pPr>
            <a:r>
              <a:rPr lang="en-US" sz="1700" dirty="0"/>
              <a:t>8) 1x STMicroelectronics </a:t>
            </a:r>
            <a:r>
              <a:rPr lang="en-US" sz="1700" dirty="0" err="1"/>
              <a:t>SensorTile</a:t>
            </a:r>
            <a:r>
              <a:rPr lang="en-US" sz="1700" dirty="0"/>
              <a:t> Cradle+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1EFD28-E013-014A-A719-E941425E6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9739" y="3031787"/>
            <a:ext cx="3491263" cy="196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54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8D7BB-71E8-BE43-93B2-96CD62BDC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87712"/>
          </a:xfrm>
        </p:spPr>
        <p:txBody>
          <a:bodyPr/>
          <a:lstStyle/>
          <a:p>
            <a:r>
              <a:rPr lang="en-US" dirty="0"/>
              <a:t>Proof Of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93C58-6CE9-114F-AA81-B87A44CEE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03506"/>
            <a:ext cx="9905999" cy="4487695"/>
          </a:xfrm>
        </p:spPr>
        <p:txBody>
          <a:bodyPr/>
          <a:lstStyle/>
          <a:p>
            <a:r>
              <a:rPr lang="en-US" dirty="0"/>
              <a:t>There is no need for a POC, as there are several examples of freefall detectors like this full product (no longer for sale).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26796C54-D027-9642-9038-5E4BD460A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259" y="2304499"/>
            <a:ext cx="7723761" cy="375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893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8D7BB-71E8-BE43-93B2-96CD62BDC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87712"/>
          </a:xfrm>
        </p:spPr>
        <p:txBody>
          <a:bodyPr/>
          <a:lstStyle/>
          <a:p>
            <a:r>
              <a:rPr lang="en-US" dirty="0"/>
              <a:t>Algorithm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F93C58-6CE9-114F-AA81-B87A44CEEE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330757" y="1303506"/>
                <a:ext cx="5716654" cy="448769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When the normalized data changes from approximately 1g to 0g’s, a free fall is in progress</a:t>
                </a:r>
              </a:p>
              <a:p>
                <a:r>
                  <a:rPr lang="en-US" dirty="0"/>
                  <a:t>Normalization formula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F93C58-6CE9-114F-AA81-B87A44CEEE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30757" y="1303506"/>
                <a:ext cx="5716654" cy="4487695"/>
              </a:xfrm>
              <a:blipFill>
                <a:blip r:embed="rId2"/>
                <a:stretch>
                  <a:fillRect l="-2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75B877CA-1AEA-2A4F-93B4-49D6A3BEFB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904" y="2101173"/>
            <a:ext cx="3963210" cy="261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657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8D7BB-71E8-BE43-93B2-96CD62BDC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87712"/>
          </a:xfrm>
        </p:spPr>
        <p:txBody>
          <a:bodyPr/>
          <a:lstStyle/>
          <a:p>
            <a:r>
              <a:rPr lang="en-US" dirty="0"/>
              <a:t>Data Collection &amp;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93C58-6CE9-114F-AA81-B87A44CEE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06230"/>
            <a:ext cx="10220493" cy="4487695"/>
          </a:xfrm>
        </p:spPr>
        <p:txBody>
          <a:bodyPr>
            <a:normAutofit/>
          </a:bodyPr>
          <a:lstStyle/>
          <a:p>
            <a:r>
              <a:rPr lang="en-US" dirty="0"/>
              <a:t>Capture data via the Bluetooth </a:t>
            </a:r>
            <a:r>
              <a:rPr lang="en-US" dirty="0" err="1"/>
              <a:t>gatttool</a:t>
            </a:r>
            <a:r>
              <a:rPr lang="en-US" dirty="0"/>
              <a:t> using a raspberry pi w</a:t>
            </a:r>
          </a:p>
          <a:p>
            <a:r>
              <a:rPr lang="en-US" dirty="0"/>
              <a:t>Convert raw hex data into decimal and save to file</a:t>
            </a:r>
          </a:p>
          <a:p>
            <a:r>
              <a:rPr lang="en-US" dirty="0"/>
              <a:t>Filter out unnecessary or bad data</a:t>
            </a:r>
          </a:p>
          <a:p>
            <a:r>
              <a:rPr lang="en-US" dirty="0"/>
              <a:t>Use support vector machine linear regression model using python </a:t>
            </a:r>
            <a:r>
              <a:rPr lang="en-US" dirty="0" err="1"/>
              <a:t>scikit</a:t>
            </a:r>
            <a:r>
              <a:rPr lang="en-US" dirty="0"/>
              <a:t>-learn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337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160C4-268A-A94E-A1E6-3402ACA31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Results, Conclusion,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97008-7792-4C4F-820E-AC2D22F6C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100% of freefalls in test data were detected</a:t>
            </a:r>
          </a:p>
          <a:p>
            <a:r>
              <a:rPr lang="en-US" dirty="0"/>
              <a:t>Conclusion: Freefalls are easily detectable. When to act after a freefall starts is questionable. Just because a freefall condition is detected, doesn’t mean it’s an actionable fall (for example to deploy a safety device for a cell phone free </a:t>
            </a:r>
            <a:r>
              <a:rPr lang="en-US"/>
              <a:t>fall)</a:t>
            </a:r>
            <a:endParaRPr lang="en-US" dirty="0"/>
          </a:p>
          <a:p>
            <a:r>
              <a:rPr lang="en-US" dirty="0"/>
              <a:t>Future work: Determine if there’s an algorithm to determine when a free fall is actionable. Confirm if additional acceleration data or gyroscope data can further delineate a free fall </a:t>
            </a:r>
          </a:p>
        </p:txBody>
      </p:sp>
    </p:spTree>
    <p:extLst>
      <p:ext uri="{BB962C8B-B14F-4D97-AF65-F5344CB8AC3E}">
        <p14:creationId xmlns:p14="http://schemas.microsoft.com/office/powerpoint/2010/main" val="25419861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511</TotalTime>
  <Words>382</Words>
  <Application>Microsoft Macintosh PowerPoint</Application>
  <PresentationFormat>Widescreen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Cambria Math</vt:lpstr>
      <vt:lpstr>Trebuchet MS</vt:lpstr>
      <vt:lpstr>Tw Cen MT</vt:lpstr>
      <vt:lpstr>Circuit</vt:lpstr>
      <vt:lpstr>Free-Fall detector</vt:lpstr>
      <vt:lpstr>Motivation</vt:lpstr>
      <vt:lpstr>Project &amp; Learning Goals for this project</vt:lpstr>
      <vt:lpstr>Equipment</vt:lpstr>
      <vt:lpstr>Proof Of Concept</vt:lpstr>
      <vt:lpstr>Algorithm</vt:lpstr>
      <vt:lpstr>Data Collection &amp; Model</vt:lpstr>
      <vt:lpstr>Results, Conclusion, and Future work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Weinberg, Corbett</dc:creator>
  <cp:lastModifiedBy>Weinberg, Corbett</cp:lastModifiedBy>
  <cp:revision>19</cp:revision>
  <dcterms:created xsi:type="dcterms:W3CDTF">2020-03-09T01:09:37Z</dcterms:created>
  <dcterms:modified xsi:type="dcterms:W3CDTF">2020-05-12T23:10:00Z</dcterms:modified>
</cp:coreProperties>
</file>

<file path=docProps/thumbnail.jpeg>
</file>